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sldIdLst>
    <p:sldId id="256" r:id="rId2"/>
    <p:sldId id="257" r:id="rId3"/>
    <p:sldId id="258" r:id="rId4"/>
    <p:sldId id="259" r:id="rId5"/>
    <p:sldId id="260" r:id="rId6"/>
    <p:sldId id="262" r:id="rId7"/>
    <p:sldId id="261" r:id="rId8"/>
    <p:sldId id="263" r:id="rId9"/>
    <p:sldId id="266" r:id="rId10"/>
    <p:sldId id="264" r:id="rId11"/>
    <p:sldId id="265"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man Budhiraj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8" d="100"/>
          <a:sy n="118" d="100"/>
        </p:scale>
        <p:origin x="-112"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3/19/14</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3/19/14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3/19/14</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3/19/14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3/19/14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3/19/14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3/19/14</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3/19/14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ls.uk/collections/rare-books/collections/union-of-" TargetMode="External"/><Relationship Id="rId3" Type="http://schemas.openxmlformats.org/officeDocument/2006/relationships/hyperlink" Target="http://www.educationscotland.gov.uk/scotlandshisto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hyperlink" Target="http://www.educationscotland.gov.uk/higherscottishhistory/warsofindependen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uk/history/british/civil_war_revolution/" TargetMode="Externa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itish-history.ac.uk/report.aspx?compid=37670" TargetMode="Externa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ranntara.org.uk/treaty.htm" TargetMode="Externa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ls.uk/collections/rare-books/collections/union-of-parliaments" TargetMode="Externa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uk/history/british/empire_seapower/acts_of_union_01.shtml" TargetMode="External"/><Relationship Id="rId3"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uk/history/british/empire_seapower/acts_of_union_01.shtml" TargetMode="Externa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By: Naman Budhiraja</a:t>
            </a:r>
            <a:endParaRPr lang="en-US" dirty="0"/>
          </a:p>
        </p:txBody>
      </p:sp>
      <p:sp>
        <p:nvSpPr>
          <p:cNvPr id="3" name="Title 2"/>
          <p:cNvSpPr>
            <a:spLocks noGrp="1"/>
          </p:cNvSpPr>
          <p:nvPr>
            <p:ph type="ctrTitle"/>
          </p:nvPr>
        </p:nvSpPr>
        <p:spPr/>
        <p:txBody>
          <a:bodyPr/>
          <a:lstStyle/>
          <a:p>
            <a:r>
              <a:rPr lang="en-US" dirty="0" smtClean="0"/>
              <a:t>The Act OF UNION 1707</a:t>
            </a:r>
            <a:endParaRPr lang="en-US" dirty="0"/>
          </a:p>
        </p:txBody>
      </p:sp>
      <p:pic>
        <p:nvPicPr>
          <p:cNvPr id="4" name="Picture 3" descr="StAndrewsandStGeorgesCros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05" y="354725"/>
            <a:ext cx="5232400" cy="2260600"/>
          </a:xfrm>
          <a:prstGeom prst="rect">
            <a:avLst/>
          </a:prstGeom>
        </p:spPr>
      </p:pic>
    </p:spTree>
    <p:extLst>
      <p:ext uri="{BB962C8B-B14F-4D97-AF65-F5344CB8AC3E}">
        <p14:creationId xmlns:p14="http://schemas.microsoft.com/office/powerpoint/2010/main" val="327033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Changes</a:t>
            </a:r>
            <a:endParaRPr lang="en-US" dirty="0"/>
          </a:p>
        </p:txBody>
      </p:sp>
      <p:pic>
        <p:nvPicPr>
          <p:cNvPr id="5" name="Picture 4" descr="United_Kingdo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5594" y="2089316"/>
            <a:ext cx="3075099" cy="4478113"/>
          </a:xfrm>
          <a:prstGeom prst="rect">
            <a:avLst/>
          </a:prstGeom>
        </p:spPr>
      </p:pic>
      <p:pic>
        <p:nvPicPr>
          <p:cNvPr id="6" name="Picture 5" descr="uk-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28" y="2089316"/>
            <a:ext cx="3459410" cy="4382770"/>
          </a:xfrm>
          <a:prstGeom prst="rect">
            <a:avLst/>
          </a:prstGeom>
        </p:spPr>
      </p:pic>
      <p:sp>
        <p:nvSpPr>
          <p:cNvPr id="8" name="TextBox 7"/>
          <p:cNvSpPr txBox="1"/>
          <p:nvPr/>
        </p:nvSpPr>
        <p:spPr>
          <a:xfrm>
            <a:off x="1269962" y="1719984"/>
            <a:ext cx="1119289" cy="369332"/>
          </a:xfrm>
          <a:prstGeom prst="rect">
            <a:avLst/>
          </a:prstGeom>
          <a:noFill/>
        </p:spPr>
        <p:txBody>
          <a:bodyPr wrap="square" rtlCol="0">
            <a:spAutoFit/>
          </a:bodyPr>
          <a:lstStyle/>
          <a:p>
            <a:r>
              <a:rPr lang="en-US" dirty="0" smtClean="0"/>
              <a:t>Before</a:t>
            </a:r>
            <a:endParaRPr lang="en-US" dirty="0"/>
          </a:p>
        </p:txBody>
      </p:sp>
      <p:sp>
        <p:nvSpPr>
          <p:cNvPr id="9" name="TextBox 8"/>
          <p:cNvSpPr txBox="1"/>
          <p:nvPr/>
        </p:nvSpPr>
        <p:spPr>
          <a:xfrm>
            <a:off x="6887933" y="1719984"/>
            <a:ext cx="990140" cy="369332"/>
          </a:xfrm>
          <a:prstGeom prst="rect">
            <a:avLst/>
          </a:prstGeom>
          <a:noFill/>
        </p:spPr>
        <p:txBody>
          <a:bodyPr wrap="square" rtlCol="0">
            <a:spAutoFit/>
          </a:bodyPr>
          <a:lstStyle/>
          <a:p>
            <a:r>
              <a:rPr lang="en-US" dirty="0" smtClean="0"/>
              <a:t>After</a:t>
            </a:r>
            <a:endParaRPr lang="en-US" dirty="0"/>
          </a:p>
        </p:txBody>
      </p:sp>
      <p:pic>
        <p:nvPicPr>
          <p:cNvPr id="10" name="Picture 9" descr="images-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78" y="2399896"/>
            <a:ext cx="1632521" cy="2120088"/>
          </a:xfrm>
          <a:prstGeom prst="rect">
            <a:avLst/>
          </a:prstGeom>
        </p:spPr>
      </p:pic>
    </p:spTree>
    <p:extLst>
      <p:ext uri="{BB962C8B-B14F-4D97-AF65-F5344CB8AC3E}">
        <p14:creationId xmlns:p14="http://schemas.microsoft.com/office/powerpoint/2010/main" val="77365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a:t>
            </a:r>
            <a:endParaRPr lang="en-US" dirty="0"/>
          </a:p>
        </p:txBody>
      </p:sp>
      <p:sp>
        <p:nvSpPr>
          <p:cNvPr id="3" name="Content Placeholder 2"/>
          <p:cNvSpPr>
            <a:spLocks noGrp="1"/>
          </p:cNvSpPr>
          <p:nvPr>
            <p:ph idx="1"/>
          </p:nvPr>
        </p:nvSpPr>
        <p:spPr>
          <a:xfrm>
            <a:off x="426128" y="1755260"/>
            <a:ext cx="8229600" cy="5102740"/>
          </a:xfrm>
        </p:spPr>
        <p:txBody>
          <a:bodyPr>
            <a:normAutofit fontScale="70000" lnSpcReduction="20000"/>
          </a:bodyPr>
          <a:lstStyle/>
          <a:p>
            <a:r>
              <a:rPr lang="en-US" dirty="0" smtClean="0"/>
              <a:t>"</a:t>
            </a:r>
            <a:r>
              <a:rPr lang="en-US" dirty="0"/>
              <a:t>Documenting the Union of Parliaments." </a:t>
            </a:r>
            <a:r>
              <a:rPr lang="en-US" i="1" dirty="0"/>
              <a:t>National Library of Scotland</a:t>
            </a:r>
            <a:r>
              <a:rPr lang="en-US" dirty="0"/>
              <a:t>. </a:t>
            </a:r>
            <a:r>
              <a:rPr lang="en-US" dirty="0" smtClean="0"/>
              <a:t>	National </a:t>
            </a:r>
            <a:r>
              <a:rPr lang="en-US" dirty="0"/>
              <a:t>Library of Scotland, </a:t>
            </a:r>
            <a:r>
              <a:rPr lang="en-US" dirty="0" err="1"/>
              <a:t>n.d.</a:t>
            </a:r>
            <a:r>
              <a:rPr lang="en-US" dirty="0"/>
              <a:t> Web. 13 Mar. 2014. &lt;http:/</a:t>
            </a:r>
            <a:r>
              <a:rPr lang="en-US" dirty="0" smtClean="0"/>
              <a:t>/	</a:t>
            </a:r>
            <a:r>
              <a:rPr lang="en-US" dirty="0" smtClean="0">
                <a:hlinkClick r:id="rId2"/>
              </a:rPr>
              <a:t>www.nls.uk</a:t>
            </a:r>
            <a:r>
              <a:rPr lang="en-US" dirty="0">
                <a:hlinkClick r:id="rId2"/>
              </a:rPr>
              <a:t>/collections/rare-books/collections/union-of</a:t>
            </a:r>
            <a:r>
              <a:rPr lang="en-US" dirty="0" smtClean="0">
                <a:hlinkClick r:id="rId2"/>
              </a:rPr>
              <a:t>-</a:t>
            </a:r>
            <a:r>
              <a:rPr lang="en-US" dirty="0" smtClean="0"/>
              <a:t>	parliaments</a:t>
            </a:r>
            <a:r>
              <a:rPr lang="en-US" dirty="0"/>
              <a:t>&gt;. </a:t>
            </a:r>
          </a:p>
          <a:p>
            <a:r>
              <a:rPr lang="en-US" dirty="0"/>
              <a:t>Lockhart, George. "The Road to Union." </a:t>
            </a:r>
            <a:r>
              <a:rPr lang="en-US" i="1" dirty="0"/>
              <a:t>Scotland's Pages</a:t>
            </a:r>
            <a:r>
              <a:rPr lang="en-US" dirty="0"/>
              <a:t>. Digital, </a:t>
            </a:r>
            <a:r>
              <a:rPr lang="en-US" dirty="0" err="1"/>
              <a:t>n.d.</a:t>
            </a:r>
            <a:r>
              <a:rPr lang="en-US" dirty="0"/>
              <a:t> </a:t>
            </a:r>
            <a:r>
              <a:rPr lang="en-US" dirty="0" smtClean="0"/>
              <a:t>	Web</a:t>
            </a:r>
            <a:r>
              <a:rPr lang="en-US" dirty="0"/>
              <a:t>. 13 Mar. 2014. &lt;http://</a:t>
            </a:r>
            <a:r>
              <a:rPr lang="en-US" dirty="0" err="1"/>
              <a:t>digital.nls.uk</a:t>
            </a:r>
            <a:r>
              <a:rPr lang="en-US" dirty="0"/>
              <a:t>/</a:t>
            </a:r>
            <a:r>
              <a:rPr lang="en-US" dirty="0" err="1"/>
              <a:t>scotlandspages</a:t>
            </a:r>
            <a:r>
              <a:rPr lang="en-US" dirty="0"/>
              <a:t>/timeline</a:t>
            </a:r>
            <a:r>
              <a:rPr lang="en-US" dirty="0" smtClean="0"/>
              <a:t>/	1707</a:t>
            </a:r>
            <a:r>
              <a:rPr lang="en-US" dirty="0"/>
              <a:t>.html&gt;. </a:t>
            </a:r>
          </a:p>
          <a:p>
            <a:r>
              <a:rPr lang="en-US" dirty="0" err="1"/>
              <a:t>McKim</a:t>
            </a:r>
            <a:r>
              <a:rPr lang="en-US" dirty="0"/>
              <a:t>, Anne. "War of Words." </a:t>
            </a:r>
            <a:r>
              <a:rPr lang="en-US" i="1" dirty="0"/>
              <a:t>Research Commons</a:t>
            </a:r>
            <a:r>
              <a:rPr lang="en-US" dirty="0"/>
              <a:t>. Waikato, </a:t>
            </a:r>
            <a:r>
              <a:rPr lang="en-US" dirty="0" err="1"/>
              <a:t>n.d.</a:t>
            </a:r>
            <a:r>
              <a:rPr lang="en-US" dirty="0"/>
              <a:t> Web. 13 </a:t>
            </a:r>
            <a:r>
              <a:rPr lang="en-US" dirty="0" smtClean="0"/>
              <a:t>	Mar</a:t>
            </a:r>
            <a:r>
              <a:rPr lang="en-US" dirty="0"/>
              <a:t>. 2014. &lt;http://</a:t>
            </a:r>
            <a:r>
              <a:rPr lang="en-US" dirty="0" err="1"/>
              <a:t>researchcommons.waikato.ac.nz</a:t>
            </a:r>
            <a:r>
              <a:rPr lang="en-US" dirty="0"/>
              <a:t>/</a:t>
            </a:r>
            <a:r>
              <a:rPr lang="en-US" dirty="0" err="1"/>
              <a:t>bitstream</a:t>
            </a:r>
            <a:r>
              <a:rPr lang="en-US" dirty="0" smtClean="0"/>
              <a:t>/	handle</a:t>
            </a:r>
            <a:r>
              <a:rPr lang="en-US" dirty="0"/>
              <a:t>/10289/3546/McKim%20War%20of%20words.pdf</a:t>
            </a:r>
            <a:r>
              <a:rPr lang="en-US" dirty="0" smtClean="0"/>
              <a:t>?	sequence</a:t>
            </a:r>
            <a:r>
              <a:rPr lang="en-US" dirty="0"/>
              <a:t>=1&gt;. </a:t>
            </a:r>
          </a:p>
          <a:p>
            <a:r>
              <a:rPr lang="en-US" dirty="0"/>
              <a:t>"Queen Anne." </a:t>
            </a:r>
            <a:r>
              <a:rPr lang="en-US" i="1" dirty="0"/>
              <a:t>The Second Parliament of Queen Anne</a:t>
            </a:r>
            <a:r>
              <a:rPr lang="en-US" dirty="0"/>
              <a:t>. British History, </a:t>
            </a:r>
            <a:r>
              <a:rPr lang="en-US" dirty="0" err="1"/>
              <a:t>n.d.</a:t>
            </a:r>
            <a:r>
              <a:rPr lang="en-US" dirty="0"/>
              <a:t> </a:t>
            </a:r>
            <a:r>
              <a:rPr lang="en-US" dirty="0" smtClean="0"/>
              <a:t>	Web</a:t>
            </a:r>
            <a:r>
              <a:rPr lang="en-US" dirty="0"/>
              <a:t>. 13 Mar. 2014. &lt;http://</a:t>
            </a:r>
            <a:r>
              <a:rPr lang="en-US" dirty="0" err="1"/>
              <a:t>www.british-history.ac.uk</a:t>
            </a:r>
            <a:r>
              <a:rPr lang="en-US" dirty="0"/>
              <a:t>/</a:t>
            </a:r>
            <a:r>
              <a:rPr lang="en-US" dirty="0" err="1"/>
              <a:t>report.aspx</a:t>
            </a:r>
            <a:r>
              <a:rPr lang="en-US" dirty="0" smtClean="0"/>
              <a:t>?	</a:t>
            </a:r>
            <a:r>
              <a:rPr lang="en-US" dirty="0" err="1" smtClean="0"/>
              <a:t>compid</a:t>
            </a:r>
            <a:r>
              <a:rPr lang="en-US" dirty="0"/>
              <a:t>=37671&gt;. </a:t>
            </a:r>
          </a:p>
          <a:p>
            <a:r>
              <a:rPr lang="en-US" dirty="0"/>
              <a:t>"The Treaty (or Act) of Union , 1707." </a:t>
            </a:r>
            <a:r>
              <a:rPr lang="en-US" i="1" dirty="0"/>
              <a:t>The Treaty (or Act) of Union 1707</a:t>
            </a:r>
            <a:r>
              <a:rPr lang="en-US" dirty="0"/>
              <a:t>. </a:t>
            </a:r>
            <a:r>
              <a:rPr lang="en-US" dirty="0" smtClean="0"/>
              <a:t>	</a:t>
            </a:r>
            <a:r>
              <a:rPr lang="en-US" dirty="0" err="1" smtClean="0"/>
              <a:t>Cranntara</a:t>
            </a:r>
            <a:r>
              <a:rPr lang="en-US" dirty="0"/>
              <a:t>, </a:t>
            </a:r>
            <a:r>
              <a:rPr lang="en-US" dirty="0" err="1"/>
              <a:t>n.d.</a:t>
            </a:r>
            <a:r>
              <a:rPr lang="en-US" dirty="0"/>
              <a:t> Web. 13 Mar. 2014. &lt;http://</a:t>
            </a:r>
            <a:r>
              <a:rPr lang="en-US" dirty="0" err="1"/>
              <a:t>www.cranntara.org.uk</a:t>
            </a:r>
            <a:r>
              <a:rPr lang="en-US" dirty="0" smtClean="0"/>
              <a:t>/	</a:t>
            </a:r>
            <a:r>
              <a:rPr lang="en-US" dirty="0" err="1" smtClean="0"/>
              <a:t>treaty.htm</a:t>
            </a:r>
            <a:r>
              <a:rPr lang="en-US" dirty="0"/>
              <a:t>&gt;. </a:t>
            </a:r>
          </a:p>
          <a:p>
            <a:r>
              <a:rPr lang="en-US" dirty="0"/>
              <a:t>"The Union of the Parliaments 1707." </a:t>
            </a:r>
            <a:r>
              <a:rPr lang="en-US" i="1" dirty="0"/>
              <a:t>Union of the Parliaments</a:t>
            </a:r>
            <a:r>
              <a:rPr lang="en-US" dirty="0"/>
              <a:t>. Education </a:t>
            </a:r>
            <a:r>
              <a:rPr lang="en-US" dirty="0" smtClean="0"/>
              <a:t>	Scotland</a:t>
            </a:r>
            <a:r>
              <a:rPr lang="en-US" dirty="0"/>
              <a:t>, </a:t>
            </a:r>
            <a:r>
              <a:rPr lang="en-US" dirty="0" err="1"/>
              <a:t>n.d.</a:t>
            </a:r>
            <a:r>
              <a:rPr lang="en-US" dirty="0"/>
              <a:t> Web. 12 Mar. 2014. &lt;http:/</a:t>
            </a:r>
            <a:r>
              <a:rPr lang="en-US" dirty="0" smtClean="0"/>
              <a:t>/	</a:t>
            </a:r>
            <a:r>
              <a:rPr lang="en-US" dirty="0" smtClean="0">
                <a:hlinkClick r:id="rId3"/>
              </a:rPr>
              <a:t>www.educationscotland.gov.uk</a:t>
            </a:r>
            <a:r>
              <a:rPr lang="en-US" dirty="0">
                <a:hlinkClick r:id="rId3"/>
              </a:rPr>
              <a:t>/scotlandshistory</a:t>
            </a:r>
            <a:r>
              <a:rPr lang="en-US" dirty="0" smtClean="0">
                <a:hlinkClick r:id="rId3"/>
              </a:rPr>
              <a:t>/</a:t>
            </a:r>
            <a:r>
              <a:rPr lang="en-US" dirty="0" smtClean="0"/>
              <a:t>	</a:t>
            </a:r>
            <a:r>
              <a:rPr lang="en-US" dirty="0" err="1" smtClean="0"/>
              <a:t>unioncrownsparliaments</a:t>
            </a:r>
            <a:r>
              <a:rPr lang="en-US" dirty="0"/>
              <a:t>/</a:t>
            </a:r>
            <a:r>
              <a:rPr lang="en-US" dirty="0" err="1"/>
              <a:t>unionofparliaments</a:t>
            </a:r>
            <a:r>
              <a:rPr lang="en-US" dirty="0"/>
              <a:t>/&gt;. </a:t>
            </a:r>
          </a:p>
          <a:p>
            <a:endParaRPr lang="en-US" dirty="0"/>
          </a:p>
        </p:txBody>
      </p:sp>
    </p:spTree>
    <p:extLst>
      <p:ext uri="{BB962C8B-B14F-4D97-AF65-F5344CB8AC3E}">
        <p14:creationId xmlns:p14="http://schemas.microsoft.com/office/powerpoint/2010/main" val="1073172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PRE-ACT Of Union</a:t>
            </a:r>
            <a:endParaRPr lang="en-US" dirty="0"/>
          </a:p>
        </p:txBody>
      </p:sp>
      <p:sp>
        <p:nvSpPr>
          <p:cNvPr id="3" name="Content Placeholder 2"/>
          <p:cNvSpPr>
            <a:spLocks noGrp="1"/>
          </p:cNvSpPr>
          <p:nvPr>
            <p:ph idx="1"/>
          </p:nvPr>
        </p:nvSpPr>
        <p:spPr>
          <a:xfrm>
            <a:off x="457200" y="1752601"/>
            <a:ext cx="6005823" cy="3829046"/>
          </a:xfrm>
        </p:spPr>
        <p:txBody>
          <a:bodyPr>
            <a:normAutofit/>
          </a:bodyPr>
          <a:lstStyle/>
          <a:p>
            <a:r>
              <a:rPr lang="en-US" sz="1600" dirty="0" smtClean="0"/>
              <a:t>England and Scotland had always been independent states for several centuries before the Act of Union in 1707, despite multiple attempts by the British to take over Scotland in the 13</a:t>
            </a:r>
            <a:r>
              <a:rPr lang="en-US" sz="1600" baseline="30000" dirty="0" smtClean="0"/>
              <a:t>th</a:t>
            </a:r>
            <a:r>
              <a:rPr lang="en-US" sz="1600" dirty="0" smtClean="0"/>
              <a:t> and 14</a:t>
            </a:r>
            <a:r>
              <a:rPr lang="en-US" sz="1600" baseline="30000" dirty="0" smtClean="0"/>
              <a:t>th</a:t>
            </a:r>
            <a:r>
              <a:rPr lang="en-US" sz="1600" dirty="0" smtClean="0"/>
              <a:t> centuries. (See “Wars of </a:t>
            </a:r>
            <a:r>
              <a:rPr lang="en-US" sz="1600" dirty="0"/>
              <a:t>Scottish Independence” </a:t>
            </a:r>
            <a:r>
              <a:rPr lang="en-US" sz="1600" dirty="0">
                <a:hlinkClick r:id="rId2"/>
              </a:rPr>
              <a:t>http://www.educationscotland.gov.uk/higherscottishhistory/warsofindependence</a:t>
            </a:r>
            <a:r>
              <a:rPr lang="en-US" sz="1600" dirty="0" smtClean="0">
                <a:hlinkClick r:id="rId2"/>
              </a:rPr>
              <a:t>/</a:t>
            </a:r>
            <a:r>
              <a:rPr lang="en-US" sz="1600" dirty="0" smtClean="0"/>
              <a:t>)</a:t>
            </a:r>
          </a:p>
          <a:p>
            <a:r>
              <a:rPr lang="en-US" sz="1600" dirty="0" smtClean="0"/>
              <a:t>In the 1560’s, Mary, Queen of Scots, promised a union between the two nations as a means of acquiring the throne. </a:t>
            </a:r>
          </a:p>
          <a:p>
            <a:r>
              <a:rPr lang="en-US" sz="1600" dirty="0" smtClean="0"/>
              <a:t>The first time England and Scotland were ruled by the same ruler was when James VI of Scotland became the king of England, however the two remained separate states. </a:t>
            </a:r>
          </a:p>
          <a:p>
            <a:endParaRPr lang="en-US" sz="1800" dirty="0"/>
          </a:p>
        </p:txBody>
      </p:sp>
      <p:pic>
        <p:nvPicPr>
          <p:cNvPr id="4" name="Picture 3" descr="King_James_I_of_England_and_VI_of_Scotland_by_John_De_Critz_the_Eld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4025" y="1680910"/>
            <a:ext cx="1526952" cy="2108466"/>
          </a:xfrm>
          <a:prstGeom prst="rect">
            <a:avLst/>
          </a:prstGeom>
        </p:spPr>
      </p:pic>
      <p:pic>
        <p:nvPicPr>
          <p:cNvPr id="5" name="Picture 4" descr="Mary_Stuart_Que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3428" y="4228362"/>
            <a:ext cx="1683372" cy="2295507"/>
          </a:xfrm>
          <a:prstGeom prst="rect">
            <a:avLst/>
          </a:prstGeom>
        </p:spPr>
      </p:pic>
      <p:sp>
        <p:nvSpPr>
          <p:cNvPr id="6" name="TextBox 5"/>
          <p:cNvSpPr txBox="1"/>
          <p:nvPr/>
        </p:nvSpPr>
        <p:spPr>
          <a:xfrm>
            <a:off x="7289119" y="3891314"/>
            <a:ext cx="1027800" cy="276999"/>
          </a:xfrm>
          <a:prstGeom prst="rect">
            <a:avLst/>
          </a:prstGeom>
          <a:noFill/>
        </p:spPr>
        <p:txBody>
          <a:bodyPr wrap="square" rtlCol="0">
            <a:spAutoFit/>
          </a:bodyPr>
          <a:lstStyle/>
          <a:p>
            <a:r>
              <a:rPr lang="en-US" sz="1200" dirty="0" smtClean="0"/>
              <a:t>James VI</a:t>
            </a:r>
            <a:endParaRPr lang="en-US" sz="1200" dirty="0"/>
          </a:p>
        </p:txBody>
      </p:sp>
      <p:sp>
        <p:nvSpPr>
          <p:cNvPr id="7" name="TextBox 6"/>
          <p:cNvSpPr txBox="1"/>
          <p:nvPr/>
        </p:nvSpPr>
        <p:spPr>
          <a:xfrm>
            <a:off x="4998344" y="6246870"/>
            <a:ext cx="1823166" cy="276999"/>
          </a:xfrm>
          <a:prstGeom prst="rect">
            <a:avLst/>
          </a:prstGeom>
          <a:noFill/>
        </p:spPr>
        <p:txBody>
          <a:bodyPr wrap="square" rtlCol="0">
            <a:spAutoFit/>
          </a:bodyPr>
          <a:lstStyle/>
          <a:p>
            <a:r>
              <a:rPr lang="en-US" sz="1200" dirty="0" smtClean="0"/>
              <a:t>Mary, Queen of Scots</a:t>
            </a:r>
            <a:endParaRPr lang="en-US" sz="1200" dirty="0"/>
          </a:p>
        </p:txBody>
      </p:sp>
    </p:spTree>
    <p:extLst>
      <p:ext uri="{BB962C8B-B14F-4D97-AF65-F5344CB8AC3E}">
        <p14:creationId xmlns:p14="http://schemas.microsoft.com/office/powerpoint/2010/main" val="2978680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Pre-Act Of Union</a:t>
            </a:r>
            <a:endParaRPr lang="en-US" dirty="0"/>
          </a:p>
        </p:txBody>
      </p:sp>
      <p:sp>
        <p:nvSpPr>
          <p:cNvPr id="3" name="Content Placeholder 2"/>
          <p:cNvSpPr>
            <a:spLocks noGrp="1"/>
          </p:cNvSpPr>
          <p:nvPr>
            <p:ph idx="1"/>
          </p:nvPr>
        </p:nvSpPr>
        <p:spPr>
          <a:xfrm>
            <a:off x="457200" y="1752600"/>
            <a:ext cx="5524425" cy="4373563"/>
          </a:xfrm>
        </p:spPr>
        <p:txBody>
          <a:bodyPr>
            <a:normAutofit/>
          </a:bodyPr>
          <a:lstStyle/>
          <a:p>
            <a:r>
              <a:rPr lang="en-US" sz="1600" dirty="0" smtClean="0"/>
              <a:t>James VI of Scotland, also James I of England, attempted to unite the kingdoms during his reign in 1603, but the English parliament feared that he would create an absolutist monarchy in England like the one that he ruled over in Scotland. The people also rejected this idea of unification and James abandoned the hope of uniting the nations. </a:t>
            </a:r>
          </a:p>
          <a:p>
            <a:r>
              <a:rPr lang="en-US" sz="1600" dirty="0" smtClean="0"/>
              <a:t>After the English Civil War, Oliver Cromwell also tried to occupy Scotland and unify it and England, but the restoration of King Charles II caused the plan to be abandoned. (</a:t>
            </a:r>
            <a:r>
              <a:rPr lang="en-US" sz="1600" dirty="0" err="1" smtClean="0"/>
              <a:t>See</a:t>
            </a:r>
            <a:r>
              <a:rPr lang="en-US" sz="1600" dirty="0" err="1" smtClean="0">
                <a:hlinkClick r:id="rId2"/>
              </a:rPr>
              <a:t>http</a:t>
            </a:r>
            <a:r>
              <a:rPr lang="en-US" sz="1600" dirty="0">
                <a:hlinkClick r:id="rId2"/>
              </a:rPr>
              <a:t>://www.bbc.co.uk/history/british/civil_war_revolution</a:t>
            </a:r>
            <a:r>
              <a:rPr lang="en-US" sz="1600" dirty="0" smtClean="0">
                <a:hlinkClick r:id="rId2"/>
              </a:rPr>
              <a:t>/</a:t>
            </a:r>
            <a:r>
              <a:rPr lang="en-US" sz="1600" dirty="0" smtClean="0"/>
              <a:t>) </a:t>
            </a:r>
            <a:endParaRPr lang="en-US" sz="1600" dirty="0"/>
          </a:p>
        </p:txBody>
      </p:sp>
      <p:pic>
        <p:nvPicPr>
          <p:cNvPr id="7" name="Picture 6" descr="Oliver_Cromwell_by_Samuel_Coop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292" y="1874204"/>
            <a:ext cx="2722651" cy="3308022"/>
          </a:xfrm>
          <a:prstGeom prst="rect">
            <a:avLst/>
          </a:prstGeom>
        </p:spPr>
      </p:pic>
      <p:sp>
        <p:nvSpPr>
          <p:cNvPr id="8" name="TextBox 7"/>
          <p:cNvSpPr txBox="1"/>
          <p:nvPr/>
        </p:nvSpPr>
        <p:spPr>
          <a:xfrm>
            <a:off x="6678116" y="5335849"/>
            <a:ext cx="1638802" cy="307777"/>
          </a:xfrm>
          <a:prstGeom prst="rect">
            <a:avLst/>
          </a:prstGeom>
          <a:noFill/>
        </p:spPr>
        <p:txBody>
          <a:bodyPr wrap="square" rtlCol="0">
            <a:spAutoFit/>
          </a:bodyPr>
          <a:lstStyle/>
          <a:p>
            <a:r>
              <a:rPr lang="en-US" sz="1400" dirty="0" smtClean="0"/>
              <a:t>Oliver Cromwell</a:t>
            </a:r>
            <a:endParaRPr lang="en-US" sz="1400" dirty="0"/>
          </a:p>
        </p:txBody>
      </p:sp>
    </p:spTree>
    <p:extLst>
      <p:ext uri="{BB962C8B-B14F-4D97-AF65-F5344CB8AC3E}">
        <p14:creationId xmlns:p14="http://schemas.microsoft.com/office/powerpoint/2010/main" val="62561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Unification</a:t>
            </a:r>
            <a:endParaRPr lang="en-US" dirty="0"/>
          </a:p>
        </p:txBody>
      </p:sp>
      <p:sp>
        <p:nvSpPr>
          <p:cNvPr id="3" name="Content Placeholder 2"/>
          <p:cNvSpPr>
            <a:spLocks noGrp="1"/>
          </p:cNvSpPr>
          <p:nvPr>
            <p:ph idx="1"/>
          </p:nvPr>
        </p:nvSpPr>
        <p:spPr>
          <a:xfrm>
            <a:off x="457201" y="1752600"/>
            <a:ext cx="5106958" cy="4373563"/>
          </a:xfrm>
        </p:spPr>
        <p:txBody>
          <a:bodyPr>
            <a:normAutofit lnSpcReduction="10000"/>
          </a:bodyPr>
          <a:lstStyle/>
          <a:p>
            <a:r>
              <a:rPr lang="en-US" sz="1600" dirty="0" smtClean="0"/>
              <a:t>Under Queen Anne, the parliaments of England and Scotland decided to negotiate for a union treaty in 1705. 31 commissioners were sent by each country to discuss union and most of the Scottish ones favored the union while only the English Tories opposed the union for the English. </a:t>
            </a:r>
          </a:p>
          <a:p>
            <a:r>
              <a:rPr lang="en-US" sz="1600" dirty="0" smtClean="0"/>
              <a:t>The actual negotiations took place between April 16</a:t>
            </a:r>
            <a:r>
              <a:rPr lang="en-US" sz="1600" baseline="30000" dirty="0" smtClean="0"/>
              <a:t>th</a:t>
            </a:r>
            <a:r>
              <a:rPr lang="en-US" sz="1600" dirty="0" smtClean="0"/>
              <a:t>, 1706 and July 22</a:t>
            </a:r>
            <a:r>
              <a:rPr lang="en-US" sz="1600" baseline="30000" dirty="0" smtClean="0"/>
              <a:t>nd</a:t>
            </a:r>
            <a:r>
              <a:rPr lang="en-US" sz="1600" dirty="0" smtClean="0"/>
              <a:t>, 1706 at a theatre called the “Cockpit” in London. </a:t>
            </a:r>
          </a:p>
          <a:p>
            <a:r>
              <a:rPr lang="en-US" sz="1600" dirty="0" smtClean="0"/>
              <a:t>England desired a guarantee that the Hanover dynasty would succeed Queen Anne to the throne and Scotland wanted an increased role in the trade and economics of the nations. </a:t>
            </a:r>
          </a:p>
          <a:p>
            <a:r>
              <a:rPr lang="en-US" sz="1600" dirty="0" smtClean="0"/>
              <a:t>See manuscripts of </a:t>
            </a:r>
            <a:r>
              <a:rPr lang="en-US" sz="1600" dirty="0"/>
              <a:t>the meetings </a:t>
            </a:r>
            <a:r>
              <a:rPr lang="en-US" sz="1600" dirty="0">
                <a:hlinkClick r:id="rId2"/>
              </a:rPr>
              <a:t>http://www.british-history.ac.uk/report.aspx?compid=</a:t>
            </a:r>
            <a:r>
              <a:rPr lang="en-US" sz="1600" dirty="0" smtClean="0">
                <a:hlinkClick r:id="rId2"/>
              </a:rPr>
              <a:t>37670</a:t>
            </a:r>
            <a:r>
              <a:rPr lang="en-US" sz="1600" dirty="0" smtClean="0"/>
              <a:t> </a:t>
            </a:r>
          </a:p>
        </p:txBody>
      </p:sp>
      <p:pic>
        <p:nvPicPr>
          <p:cNvPr id="5" name="Picture 4" descr="Anne17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4659" y="1851041"/>
            <a:ext cx="2712141" cy="4481812"/>
          </a:xfrm>
          <a:prstGeom prst="rect">
            <a:avLst/>
          </a:prstGeom>
        </p:spPr>
      </p:pic>
      <p:sp>
        <p:nvSpPr>
          <p:cNvPr id="6" name="TextBox 5"/>
          <p:cNvSpPr txBox="1"/>
          <p:nvPr/>
        </p:nvSpPr>
        <p:spPr>
          <a:xfrm>
            <a:off x="6575824" y="6411401"/>
            <a:ext cx="1969518" cy="338554"/>
          </a:xfrm>
          <a:prstGeom prst="rect">
            <a:avLst/>
          </a:prstGeom>
          <a:noFill/>
        </p:spPr>
        <p:txBody>
          <a:bodyPr wrap="square" rtlCol="0">
            <a:spAutoFit/>
          </a:bodyPr>
          <a:lstStyle/>
          <a:p>
            <a:r>
              <a:rPr lang="en-US" sz="1600" dirty="0" smtClean="0"/>
              <a:t>Queen Anne</a:t>
            </a:r>
            <a:endParaRPr lang="en-US" sz="1600" dirty="0"/>
          </a:p>
        </p:txBody>
      </p:sp>
    </p:spTree>
    <p:extLst>
      <p:ext uri="{BB962C8B-B14F-4D97-AF65-F5344CB8AC3E}">
        <p14:creationId xmlns:p14="http://schemas.microsoft.com/office/powerpoint/2010/main" val="1325243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unification</a:t>
            </a:r>
            <a:endParaRPr lang="en-US" dirty="0"/>
          </a:p>
        </p:txBody>
      </p:sp>
      <p:sp>
        <p:nvSpPr>
          <p:cNvPr id="3" name="Content Placeholder 2"/>
          <p:cNvSpPr>
            <a:spLocks noGrp="1"/>
          </p:cNvSpPr>
          <p:nvPr>
            <p:ph idx="1"/>
          </p:nvPr>
        </p:nvSpPr>
        <p:spPr>
          <a:xfrm>
            <a:off x="457198" y="1752600"/>
            <a:ext cx="5849565" cy="4373563"/>
          </a:xfrm>
        </p:spPr>
        <p:txBody>
          <a:bodyPr>
            <a:normAutofit/>
          </a:bodyPr>
          <a:lstStyle/>
          <a:p>
            <a:r>
              <a:rPr lang="en-US" sz="1600" dirty="0" smtClean="0"/>
              <a:t>After negotiations ended between the two nations, the acts had to be unified by both nation’s parliaments. </a:t>
            </a:r>
          </a:p>
          <a:p>
            <a:r>
              <a:rPr lang="en-US" sz="1600" dirty="0" smtClean="0"/>
              <a:t>In Scotland, the Duke of Queensberry was most responsible for the passing of the acts, which caused him to be largely disliked in Scotland, but loved in England. He was even received by the Queen when he came to London. </a:t>
            </a:r>
          </a:p>
        </p:txBody>
      </p:sp>
      <p:pic>
        <p:nvPicPr>
          <p:cNvPr id="4" name="Picture 3" descr="parliamentaryun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324" y="3759746"/>
            <a:ext cx="4349554" cy="2926064"/>
          </a:xfrm>
          <a:prstGeom prst="rect">
            <a:avLst/>
          </a:prstGeom>
        </p:spPr>
      </p:pic>
    </p:spTree>
    <p:extLst>
      <p:ext uri="{BB962C8B-B14F-4D97-AF65-F5344CB8AC3E}">
        <p14:creationId xmlns:p14="http://schemas.microsoft.com/office/powerpoint/2010/main" val="1553661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of Union 1707</a:t>
            </a:r>
            <a:endParaRPr lang="en-US" dirty="0"/>
          </a:p>
        </p:txBody>
      </p:sp>
      <p:sp>
        <p:nvSpPr>
          <p:cNvPr id="3" name="Content Placeholder 2"/>
          <p:cNvSpPr>
            <a:spLocks noGrp="1"/>
          </p:cNvSpPr>
          <p:nvPr>
            <p:ph idx="1"/>
          </p:nvPr>
        </p:nvSpPr>
        <p:spPr>
          <a:xfrm>
            <a:off x="457200" y="1752600"/>
            <a:ext cx="5010097" cy="4373563"/>
          </a:xfrm>
        </p:spPr>
        <p:txBody>
          <a:bodyPr>
            <a:normAutofit/>
          </a:bodyPr>
          <a:lstStyle/>
          <a:p>
            <a:r>
              <a:rPr lang="en-US" sz="1600" dirty="0" smtClean="0"/>
              <a:t>The Act of Union 1707 read, “</a:t>
            </a:r>
            <a:r>
              <a:rPr lang="en-US" sz="1600" dirty="0"/>
              <a:t>I  That the two kingdoms of Scotland and England shall, upon the </a:t>
            </a:r>
            <a:r>
              <a:rPr lang="en-US" sz="1600" dirty="0" smtClean="0"/>
              <a:t>1st </a:t>
            </a:r>
            <a:r>
              <a:rPr lang="en-US" sz="1600" dirty="0"/>
              <a:t>day of May next ensuing the date hereof, and for ever after, be united into one kingdom by the name of Great Britain, and that the ensigns armorial of the said United Kingdom be such as Her Majesty shall appoint, and the crosses of St. Andrew and St. George be conjoined in such manner as Her Majesty shall think fit, and used in all flags, banners, standards and ensigns, both at sea and land</a:t>
            </a:r>
            <a:r>
              <a:rPr lang="en-US" sz="1600" dirty="0" smtClean="0"/>
              <a:t>.” </a:t>
            </a:r>
          </a:p>
          <a:p>
            <a:r>
              <a:rPr lang="en-US" sz="1600" dirty="0" smtClean="0"/>
              <a:t>To read the entire Act </a:t>
            </a:r>
            <a:r>
              <a:rPr lang="en-US" sz="1600" dirty="0"/>
              <a:t>of Union 1707 see </a:t>
            </a:r>
            <a:r>
              <a:rPr lang="en-US" sz="1600" dirty="0">
                <a:hlinkClick r:id="rId2"/>
              </a:rPr>
              <a:t>http://www.cranntara.org.uk/</a:t>
            </a:r>
            <a:r>
              <a:rPr lang="en-US" sz="1600" dirty="0" smtClean="0">
                <a:hlinkClick r:id="rId2"/>
              </a:rPr>
              <a:t>treaty.htm</a:t>
            </a:r>
            <a:r>
              <a:rPr lang="en-US" sz="1600" dirty="0" smtClean="0"/>
              <a:t> </a:t>
            </a:r>
            <a:endParaRPr lang="en-US" sz="1600" dirty="0"/>
          </a:p>
          <a:p>
            <a:endParaRPr lang="en-US" sz="1600" dirty="0"/>
          </a:p>
        </p:txBody>
      </p:sp>
      <p:pic>
        <p:nvPicPr>
          <p:cNvPr id="4" name="Picture 3" descr="Articles_of_Union_17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392" y="2047166"/>
            <a:ext cx="3222408" cy="4078997"/>
          </a:xfrm>
          <a:prstGeom prst="rect">
            <a:avLst/>
          </a:prstGeom>
        </p:spPr>
      </p:pic>
    </p:spTree>
    <p:extLst>
      <p:ext uri="{BB962C8B-B14F-4D97-AF65-F5344CB8AC3E}">
        <p14:creationId xmlns:p14="http://schemas.microsoft.com/office/powerpoint/2010/main" val="3486099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Scottish Response</a:t>
            </a:r>
            <a:endParaRPr lang="en-US" dirty="0"/>
          </a:p>
        </p:txBody>
      </p:sp>
      <p:sp>
        <p:nvSpPr>
          <p:cNvPr id="3" name="Content Placeholder 2"/>
          <p:cNvSpPr>
            <a:spLocks noGrp="1"/>
          </p:cNvSpPr>
          <p:nvPr>
            <p:ph idx="1"/>
          </p:nvPr>
        </p:nvSpPr>
        <p:spPr>
          <a:xfrm>
            <a:off x="457199" y="1752600"/>
            <a:ext cx="8229601" cy="4373563"/>
          </a:xfrm>
        </p:spPr>
        <p:txBody>
          <a:bodyPr>
            <a:normAutofit/>
          </a:bodyPr>
          <a:lstStyle/>
          <a:p>
            <a:r>
              <a:rPr lang="en-US" sz="1600" dirty="0" smtClean="0"/>
              <a:t>The Scottish hoped that the union could save Scotland from the economic disaster they were in, but the Act of Union was largely unpopular with the people of Scotland. </a:t>
            </a:r>
          </a:p>
          <a:p>
            <a:r>
              <a:rPr lang="en-US" sz="1600" dirty="0" smtClean="0"/>
              <a:t>William Forbes, a Scottish man</a:t>
            </a:r>
            <a:r>
              <a:rPr lang="en-US" sz="1600" dirty="0"/>
              <a:t>, wrote, </a:t>
            </a:r>
            <a:r>
              <a:rPr lang="en-US" sz="1600" dirty="0" smtClean="0"/>
              <a:t>“England </a:t>
            </a:r>
            <a:r>
              <a:rPr lang="en-US" sz="1600" dirty="0"/>
              <a:t>boldly tells you that </a:t>
            </a:r>
            <a:r>
              <a:rPr lang="en-US" sz="1600" dirty="0" err="1"/>
              <a:t>youve</a:t>
            </a:r>
            <a:r>
              <a:rPr lang="en-US" sz="1600" dirty="0"/>
              <a:t> no right to choose a successor to her present Majesty; nor the liberty to make good laws for the security of your most valuable interests</a:t>
            </a:r>
            <a:r>
              <a:rPr lang="en-US" sz="1600" dirty="0" smtClean="0"/>
              <a:t>.” </a:t>
            </a:r>
          </a:p>
          <a:p>
            <a:r>
              <a:rPr lang="en-US" sz="1600" dirty="0" smtClean="0"/>
              <a:t>See more </a:t>
            </a:r>
            <a:r>
              <a:rPr lang="en-US" sz="1600" dirty="0"/>
              <a:t>Scottish responses at </a:t>
            </a:r>
            <a:r>
              <a:rPr lang="en-US" sz="1600" dirty="0">
                <a:hlinkClick r:id="rId2"/>
              </a:rPr>
              <a:t>http://www.nls.uk/collections/rare-books/collections/union-of-</a:t>
            </a:r>
            <a:r>
              <a:rPr lang="en-US" sz="1600" dirty="0" smtClean="0">
                <a:hlinkClick r:id="rId2"/>
              </a:rPr>
              <a:t>parliaments</a:t>
            </a:r>
            <a:r>
              <a:rPr lang="en-US" sz="1600" dirty="0" smtClean="0"/>
              <a:t>  </a:t>
            </a:r>
            <a:endParaRPr lang="en-US" sz="1600" dirty="0"/>
          </a:p>
        </p:txBody>
      </p:sp>
      <p:pic>
        <p:nvPicPr>
          <p:cNvPr id="4" name="Picture 3" descr="scotland_new_bl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2797" y="4116906"/>
            <a:ext cx="3689482" cy="2454090"/>
          </a:xfrm>
          <a:prstGeom prst="rect">
            <a:avLst/>
          </a:prstGeom>
        </p:spPr>
      </p:pic>
    </p:spTree>
    <p:extLst>
      <p:ext uri="{BB962C8B-B14F-4D97-AF65-F5344CB8AC3E}">
        <p14:creationId xmlns:p14="http://schemas.microsoft.com/office/powerpoint/2010/main" val="131868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Response</a:t>
            </a:r>
            <a:endParaRPr lang="en-US" dirty="0"/>
          </a:p>
        </p:txBody>
      </p:sp>
      <p:sp>
        <p:nvSpPr>
          <p:cNvPr id="3" name="Content Placeholder 2"/>
          <p:cNvSpPr>
            <a:spLocks noGrp="1"/>
          </p:cNvSpPr>
          <p:nvPr>
            <p:ph idx="1"/>
          </p:nvPr>
        </p:nvSpPr>
        <p:spPr>
          <a:xfrm>
            <a:off x="457200" y="1752600"/>
            <a:ext cx="8378726" cy="4373563"/>
          </a:xfrm>
        </p:spPr>
        <p:txBody>
          <a:bodyPr>
            <a:normAutofit/>
          </a:bodyPr>
          <a:lstStyle/>
          <a:p>
            <a:r>
              <a:rPr lang="en-US" sz="1600" dirty="0" smtClean="0"/>
              <a:t>The English response to the Act of Union was much more positive because they believed that it would be beneficial to them to have Scotland. They wanted to ensure that Scotland would not have a monarch different than the English one. </a:t>
            </a:r>
          </a:p>
          <a:p>
            <a:r>
              <a:rPr lang="en-US" sz="1600" dirty="0" smtClean="0"/>
              <a:t>A passerby on a London road was quoted saying, “</a:t>
            </a:r>
            <a:r>
              <a:rPr lang="en-US" sz="1600" dirty="0"/>
              <a:t>We all should promote a universal desire in this kingdom to become one in hearts and affections, as we are inseparably </a:t>
            </a:r>
            <a:r>
              <a:rPr lang="en-US" sz="1600" dirty="0" err="1"/>
              <a:t>joyn'd</a:t>
            </a:r>
            <a:r>
              <a:rPr lang="en-US" sz="1600" dirty="0"/>
              <a:t> in interest with our </a:t>
            </a:r>
            <a:r>
              <a:rPr lang="en-US" sz="1600" dirty="0" err="1"/>
              <a:t>neighbour</a:t>
            </a:r>
            <a:r>
              <a:rPr lang="en-US" sz="1600" dirty="0"/>
              <a:t> nation</a:t>
            </a:r>
            <a:r>
              <a:rPr lang="en-US" sz="1600" dirty="0" smtClean="0"/>
              <a:t>.” </a:t>
            </a:r>
          </a:p>
          <a:p>
            <a:r>
              <a:rPr lang="en-US" sz="1600" dirty="0" smtClean="0"/>
              <a:t>See more </a:t>
            </a:r>
            <a:r>
              <a:rPr lang="en-US" sz="1600" dirty="0"/>
              <a:t>English responses at </a:t>
            </a:r>
            <a:r>
              <a:rPr lang="en-US" sz="1600" dirty="0">
                <a:hlinkClick r:id="rId2"/>
              </a:rPr>
              <a:t>http://www.bbc.co.uk/history/british/empire_seapower/acts_of_union_01.</a:t>
            </a:r>
            <a:r>
              <a:rPr lang="en-US" sz="1600" dirty="0" smtClean="0">
                <a:hlinkClick r:id="rId2"/>
              </a:rPr>
              <a:t>shtml</a:t>
            </a:r>
            <a:r>
              <a:rPr lang="en-US" sz="1600" dirty="0" smtClean="0"/>
              <a:t> </a:t>
            </a:r>
            <a:endParaRPr lang="en-US" sz="1600" dirty="0"/>
          </a:p>
        </p:txBody>
      </p:sp>
      <p:pic>
        <p:nvPicPr>
          <p:cNvPr id="4" name="Picture 3" descr="england-flag-0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019" y="4111032"/>
            <a:ext cx="3952881" cy="2367611"/>
          </a:xfrm>
          <a:prstGeom prst="rect">
            <a:avLst/>
          </a:prstGeom>
        </p:spPr>
      </p:pic>
    </p:spTree>
    <p:extLst>
      <p:ext uri="{BB962C8B-B14F-4D97-AF65-F5344CB8AC3E}">
        <p14:creationId xmlns:p14="http://schemas.microsoft.com/office/powerpoint/2010/main" val="405230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a:t>
            </a:r>
            <a:endParaRPr lang="en-US" dirty="0"/>
          </a:p>
        </p:txBody>
      </p:sp>
      <p:sp>
        <p:nvSpPr>
          <p:cNvPr id="3" name="Content Placeholder 2"/>
          <p:cNvSpPr>
            <a:spLocks noGrp="1"/>
          </p:cNvSpPr>
          <p:nvPr>
            <p:ph idx="1"/>
          </p:nvPr>
        </p:nvSpPr>
        <p:spPr>
          <a:xfrm>
            <a:off x="457201" y="1752600"/>
            <a:ext cx="5623552" cy="4373563"/>
          </a:xfrm>
        </p:spPr>
        <p:txBody>
          <a:bodyPr>
            <a:normAutofit lnSpcReduction="10000"/>
          </a:bodyPr>
          <a:lstStyle/>
          <a:p>
            <a:r>
              <a:rPr lang="en-US" sz="1600" dirty="0"/>
              <a:t>The Treaty of Union was </a:t>
            </a:r>
            <a:r>
              <a:rPr lang="en-US" sz="1600" dirty="0" smtClean="0"/>
              <a:t>mostly a means of saving Scotland from economic collapse, but of course England wanted benefits so they imposed taxes on trade</a:t>
            </a:r>
            <a:r>
              <a:rPr lang="en-US" sz="1600" dirty="0"/>
              <a:t>, </a:t>
            </a:r>
            <a:r>
              <a:rPr lang="en-US" sz="1600" dirty="0" smtClean="0"/>
              <a:t>but it was </a:t>
            </a:r>
            <a:r>
              <a:rPr lang="en-US" sz="1600" dirty="0"/>
              <a:t>calculated on taxed trade, not on trade conducted. The balance took no account of imported goods re-exported or reprocessed as manufactures for domestic </a:t>
            </a:r>
            <a:r>
              <a:rPr lang="en-US" sz="1600" dirty="0" smtClean="0"/>
              <a:t>consumption. An example of this is the Scottish </a:t>
            </a:r>
            <a:r>
              <a:rPr lang="en-US" sz="1600" dirty="0"/>
              <a:t>networks exploited fiscal loopholes by investing £300,000 in brandies, wines, salt and </a:t>
            </a:r>
            <a:r>
              <a:rPr lang="en-US" sz="1600" dirty="0" smtClean="0"/>
              <a:t>whalebones which </a:t>
            </a:r>
            <a:r>
              <a:rPr lang="en-US" sz="1600" dirty="0"/>
              <a:t>they intended to export to England tax free after </a:t>
            </a:r>
            <a:r>
              <a:rPr lang="en-US" sz="1600" dirty="0" smtClean="0"/>
              <a:t>May 1</a:t>
            </a:r>
            <a:r>
              <a:rPr lang="en-US" sz="1600" baseline="30000" dirty="0" smtClean="0"/>
              <a:t>st</a:t>
            </a:r>
            <a:r>
              <a:rPr lang="en-US" sz="1600" dirty="0" smtClean="0"/>
              <a:t>. However, the </a:t>
            </a:r>
            <a:r>
              <a:rPr lang="en-US" sz="1600" dirty="0"/>
              <a:t>East Indies remained the preserve of English commercial interests. </a:t>
            </a:r>
            <a:r>
              <a:rPr lang="en-US" sz="1600" dirty="0" smtClean="0"/>
              <a:t>Certainly </a:t>
            </a:r>
            <a:r>
              <a:rPr lang="en-US" sz="1600" dirty="0"/>
              <a:t>the Scottish balance of trade appeared far from healthy, with imports hugely exceeding </a:t>
            </a:r>
            <a:r>
              <a:rPr lang="en-US" sz="1600" dirty="0" smtClean="0"/>
              <a:t>exports</a:t>
            </a:r>
            <a:r>
              <a:rPr lang="en-US" sz="1600" dirty="0"/>
              <a:t> </a:t>
            </a:r>
            <a:r>
              <a:rPr lang="en-US" sz="1600" dirty="0" smtClean="0"/>
              <a:t>(BBC). See more about the effects </a:t>
            </a:r>
            <a:r>
              <a:rPr lang="en-US" sz="1600" dirty="0" smtClean="0">
                <a:hlinkClick r:id="rId2"/>
              </a:rPr>
              <a:t>http</a:t>
            </a:r>
            <a:r>
              <a:rPr lang="en-US" sz="1600" dirty="0">
                <a:hlinkClick r:id="rId2"/>
              </a:rPr>
              <a:t>://www.bbc.co.uk/history/british/empire_seapower/acts_of_union_01.</a:t>
            </a:r>
            <a:r>
              <a:rPr lang="en-US" sz="1600" dirty="0" smtClean="0">
                <a:hlinkClick r:id="rId2"/>
              </a:rPr>
              <a:t>shtml</a:t>
            </a:r>
            <a:r>
              <a:rPr lang="en-US" sz="1600" dirty="0" smtClean="0"/>
              <a:t> </a:t>
            </a:r>
            <a:endParaRPr lang="en-US" sz="1600" dirty="0"/>
          </a:p>
        </p:txBody>
      </p:sp>
      <p:pic>
        <p:nvPicPr>
          <p:cNvPr id="4" name="Picture 3" descr="Screen Shot 2014-03-19 at 10.41.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187" y="2513236"/>
            <a:ext cx="2678352" cy="2824649"/>
          </a:xfrm>
          <a:prstGeom prst="rect">
            <a:avLst/>
          </a:prstGeom>
        </p:spPr>
      </p:pic>
    </p:spTree>
    <p:extLst>
      <p:ext uri="{BB962C8B-B14F-4D97-AF65-F5344CB8AC3E}">
        <p14:creationId xmlns:p14="http://schemas.microsoft.com/office/powerpoint/2010/main" val="25191764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142</TotalTime>
  <Words>838</Words>
  <Application>Microsoft Macintosh PowerPoint</Application>
  <PresentationFormat>On-screen Show (4:3)</PresentationFormat>
  <Paragraphs>44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Apothecary</vt:lpstr>
      <vt:lpstr>The Act OF UNION 1707</vt:lpstr>
      <vt:lpstr>PRE-ACT Of Union</vt:lpstr>
      <vt:lpstr>Pre-Act Of Union</vt:lpstr>
      <vt:lpstr>Process of Unification</vt:lpstr>
      <vt:lpstr>Process of unification</vt:lpstr>
      <vt:lpstr>Act of Union 1707</vt:lpstr>
      <vt:lpstr>Scottish Response</vt:lpstr>
      <vt:lpstr>English Response</vt:lpstr>
      <vt:lpstr>Effects </vt:lpstr>
      <vt:lpstr>Boundary Changes</vt:lpstr>
      <vt:lpstr>Bibliography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Act OF UNION 1707</dc:title>
  <dc:creator>Naman Budhiraja</dc:creator>
  <cp:lastModifiedBy>Naman Budhiraja</cp:lastModifiedBy>
  <cp:revision>19</cp:revision>
  <dcterms:created xsi:type="dcterms:W3CDTF">2014-03-20T03:20:26Z</dcterms:created>
  <dcterms:modified xsi:type="dcterms:W3CDTF">2014-03-20T05:43:12Z</dcterms:modified>
</cp:coreProperties>
</file>